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8cPCQ5TZxG73SeISk0OlcaerV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7"/>
    <p:restoredTop sz="94640"/>
  </p:normalViewPr>
  <p:slideViewPr>
    <p:cSldViewPr snapToGrid="0">
      <p:cViewPr varScale="1">
        <p:scale>
          <a:sx n="100" d="100"/>
          <a:sy n="100" d="100"/>
        </p:scale>
        <p:origin x="776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b" anchorCtr="0">
            <a:noAutofit/>
          </a:bodyPr>
          <a:lstStyle/>
          <a:p>
            <a:pPr algn="r"/>
            <a:fld id="{00000000-1234-1234-1234-123412341234}" type="slidenum">
              <a:rPr lang="fr-FR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‹N°›</a:t>
            </a:fld>
            <a:endParaRPr lang="fr-FR"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b" anchorCtr="0">
            <a:noAutofit/>
          </a:bodyPr>
          <a:lstStyle/>
          <a:p>
            <a:pPr algn="r"/>
            <a:fld id="{00000000-1234-1234-1234-123412341234}" type="slidenum">
              <a:rPr lang="fr-FR"/>
              <a:pPr algn="r"/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829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338639" y="2021590"/>
            <a:ext cx="9603583" cy="3229499"/>
          </a:xfrm>
          <a:prstGeom prst="rect">
            <a:avLst/>
          </a:prstGeom>
          <a:noFill/>
          <a:ln w="508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Axes thématiques de recherches</a:t>
            </a:r>
            <a:endParaRPr sz="1050" b="1" i="0" u="none" strike="noStrike" cap="none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7801532" y="2252861"/>
            <a:ext cx="3030545" cy="741292"/>
          </a:xfrm>
          <a:prstGeom prst="rect">
            <a:avLst/>
          </a:prstGeom>
          <a:solidFill>
            <a:srgbClr val="3399FF">
              <a:alpha val="47450"/>
            </a:srgb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Axe CQFD: Compromis Croissance-Qualité des Fruits-Défense sous contraintes (a)biotiques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4638272" y="2264074"/>
            <a:ext cx="3030545" cy="741292"/>
          </a:xfrm>
          <a:prstGeom prst="rect">
            <a:avLst/>
          </a:prstGeom>
          <a:solidFill>
            <a:srgbClr val="FF505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Axe MESH: </a:t>
            </a:r>
            <a:r>
              <a:rPr lang="fr-FR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Méthodes, concepts et Evaluation des Systèmes Horticoles multi-performants</a:t>
            </a:r>
          </a:p>
        </p:txBody>
      </p:sp>
      <p:sp>
        <p:nvSpPr>
          <p:cNvPr id="92" name="Google Shape;92;p1"/>
          <p:cNvSpPr txBox="1"/>
          <p:nvPr/>
        </p:nvSpPr>
        <p:spPr>
          <a:xfrm>
            <a:off x="1485696" y="2277077"/>
            <a:ext cx="3019862" cy="717076"/>
          </a:xfrm>
          <a:prstGeom prst="rect">
            <a:avLst/>
          </a:prstGeom>
          <a:solidFill>
            <a:srgbClr val="99FF33">
              <a:alpha val="49803"/>
            </a:srgbClr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Axe CBC: E</a:t>
            </a:r>
            <a:r>
              <a:rPr lang="fr-FR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ffets des pratiques, de leur organisation spatio-temporelle et de la structure du paysage sur la biodiversité et la régulation des ravageurs </a:t>
            </a:r>
            <a:endParaRPr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7801533" y="3056057"/>
            <a:ext cx="3030544" cy="2119692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Gilles</a:t>
            </a:r>
            <a:r>
              <a:rPr lang="fr-FR" sz="9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VERCAMBRE	</a:t>
            </a:r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Nadia BERTIN (DR)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Dario CONSTANTINESCU (CR)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Doriane DUMONT (IE)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Hicham FATNASSI (IR)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Michel GENARD (DR) </a:t>
            </a:r>
            <a:r>
              <a:rPr lang="fr-FR" sz="9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mission</a:t>
            </a:r>
            <a:endParaRPr sz="900" i="1" dirty="0">
              <a:solidFill>
                <a:schemeClr val="dk1"/>
              </a:solidFill>
              <a:latin typeface="Calibri"/>
              <a:cs typeface="Calibri"/>
            </a:endParaRPr>
          </a:p>
          <a:p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Patricia LAUGIER (TR)</a:t>
            </a:r>
            <a:endParaRPr lang="fr-FR" sz="900" b="1" dirty="0">
              <a:solidFill>
                <a:schemeClr val="dk1"/>
              </a:solidFill>
              <a:latin typeface="Calibri"/>
              <a:cs typeface="Calibri"/>
            </a:endParaRPr>
          </a:p>
          <a:p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Jacques LE BOT (CR)</a:t>
            </a:r>
            <a:endParaRPr sz="900" b="1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François LECOMPTE (CR)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  <a:sym typeface="Calibri"/>
              </a:rPr>
              <a:t>Laurent LEGENDRE (PR)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  <a:sym typeface="Calibri"/>
              </a:rPr>
              <a:t>Raphaël LUGAN (MC)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638272" y="3056057"/>
            <a:ext cx="3030544" cy="211969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Julie </a:t>
            </a:r>
            <a:r>
              <a:rPr lang="fr-FR" sz="9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BORG</a:t>
            </a:r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(IR)</a:t>
            </a: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Daniele </a:t>
            </a:r>
            <a:r>
              <a:rPr lang="fr-FR" sz="9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BEVACQUA</a:t>
            </a: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(CR)</a:t>
            </a:r>
            <a:endParaRPr lang="fr-FR" sz="9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Claude CASTELLA (IE)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Guy COSTAGLIOLA (IR)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Hélène GAUTIER (DR)</a:t>
            </a:r>
            <a:endParaRPr sz="900" b="1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Alan KERGUNTEUIL (CR)</a:t>
            </a:r>
            <a:endParaRPr sz="900" b="1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Françoise LESCOURRET </a:t>
            </a:r>
            <a:r>
              <a:rPr lang="fr-FR" sz="9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(DR) </a:t>
            </a:r>
            <a:r>
              <a:rPr lang="fr-FR" sz="900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 i="1" dirty="0">
              <a:solidFill>
                <a:schemeClr val="tx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Mohamed-Mahmoud MEMAH (CR)</a:t>
            </a:r>
            <a:endParaRPr dirty="0"/>
          </a:p>
          <a:p>
            <a:r>
              <a:rPr lang="fr-FR" sz="900" b="1" dirty="0">
                <a:solidFill>
                  <a:srgbClr val="00B050"/>
                </a:solidFill>
                <a:latin typeface="Calibri"/>
                <a:cs typeface="Calibri"/>
                <a:sym typeface="Calibri"/>
              </a:rPr>
              <a:t>Kénia QUINZONI (TR)</a:t>
            </a:r>
            <a:endParaRPr lang="fr-FR" sz="900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Pierre VALSESIA (IE)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485696" y="3035328"/>
            <a:ext cx="3019862" cy="2135765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Bertrand </a:t>
            </a:r>
            <a:r>
              <a:rPr lang="fr-FR" sz="9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GAUFFRE</a:t>
            </a:r>
            <a:r>
              <a:rPr lang="fr-FR" sz="900" b="1" u="sng" dirty="0">
                <a:solidFill>
                  <a:srgbClr val="8296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(CR)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cs typeface="Calibri"/>
                <a:sym typeface="Calibri"/>
              </a:rPr>
              <a:t>Jean-Charles BOUVIER 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(IE)</a:t>
            </a:r>
            <a:endParaRPr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Thomas DELATTRE (CR)</a:t>
            </a:r>
            <a:endParaRPr dirty="0"/>
          </a:p>
          <a:p>
            <a:pPr lvl="0"/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Pierre FRANCK (CR) </a:t>
            </a:r>
          </a:p>
          <a:p>
            <a:pPr lvl="0"/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Filipa KNAPEN (TR)</a:t>
            </a:r>
            <a:endParaRPr lang="fr-FR" sz="9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Claire</a:t>
            </a:r>
            <a:r>
              <a:rPr lang="fr-FR" sz="9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LAVIGNE (DR)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349823" y="786081"/>
            <a:ext cx="3480630" cy="1054094"/>
          </a:xfrm>
          <a:custGeom>
            <a:avLst/>
            <a:gdLst>
              <a:gd name="connsiteX0" fmla="*/ 0 w 3471105"/>
              <a:gd name="connsiteY0" fmla="*/ 208563 h 985040"/>
              <a:gd name="connsiteX1" fmla="*/ 208563 w 3471105"/>
              <a:gd name="connsiteY1" fmla="*/ 0 h 985040"/>
              <a:gd name="connsiteX2" fmla="*/ 3262542 w 3471105"/>
              <a:gd name="connsiteY2" fmla="*/ 0 h 985040"/>
              <a:gd name="connsiteX3" fmla="*/ 3471105 w 3471105"/>
              <a:gd name="connsiteY3" fmla="*/ 208563 h 985040"/>
              <a:gd name="connsiteX4" fmla="*/ 3471105 w 3471105"/>
              <a:gd name="connsiteY4" fmla="*/ 776477 h 985040"/>
              <a:gd name="connsiteX5" fmla="*/ 3262542 w 3471105"/>
              <a:gd name="connsiteY5" fmla="*/ 985040 h 985040"/>
              <a:gd name="connsiteX6" fmla="*/ 208563 w 3471105"/>
              <a:gd name="connsiteY6" fmla="*/ 985040 h 985040"/>
              <a:gd name="connsiteX7" fmla="*/ 0 w 3471105"/>
              <a:gd name="connsiteY7" fmla="*/ 776477 h 985040"/>
              <a:gd name="connsiteX8" fmla="*/ 0 w 3471105"/>
              <a:gd name="connsiteY8" fmla="*/ 208563 h 985040"/>
              <a:gd name="connsiteX0" fmla="*/ 0 w 3471105"/>
              <a:gd name="connsiteY0" fmla="*/ 208563 h 1070765"/>
              <a:gd name="connsiteX1" fmla="*/ 208563 w 3471105"/>
              <a:gd name="connsiteY1" fmla="*/ 0 h 1070765"/>
              <a:gd name="connsiteX2" fmla="*/ 3262542 w 3471105"/>
              <a:gd name="connsiteY2" fmla="*/ 0 h 1070765"/>
              <a:gd name="connsiteX3" fmla="*/ 3471105 w 3471105"/>
              <a:gd name="connsiteY3" fmla="*/ 208563 h 1070765"/>
              <a:gd name="connsiteX4" fmla="*/ 3471105 w 3471105"/>
              <a:gd name="connsiteY4" fmla="*/ 776477 h 1070765"/>
              <a:gd name="connsiteX5" fmla="*/ 3253017 w 3471105"/>
              <a:gd name="connsiteY5" fmla="*/ 1070765 h 1070765"/>
              <a:gd name="connsiteX6" fmla="*/ 208563 w 3471105"/>
              <a:gd name="connsiteY6" fmla="*/ 985040 h 1070765"/>
              <a:gd name="connsiteX7" fmla="*/ 0 w 3471105"/>
              <a:gd name="connsiteY7" fmla="*/ 776477 h 1070765"/>
              <a:gd name="connsiteX8" fmla="*/ 0 w 3471105"/>
              <a:gd name="connsiteY8" fmla="*/ 208563 h 1070765"/>
              <a:gd name="connsiteX0" fmla="*/ 0 w 3471105"/>
              <a:gd name="connsiteY0" fmla="*/ 208563 h 985040"/>
              <a:gd name="connsiteX1" fmla="*/ 208563 w 3471105"/>
              <a:gd name="connsiteY1" fmla="*/ 0 h 985040"/>
              <a:gd name="connsiteX2" fmla="*/ 3262542 w 3471105"/>
              <a:gd name="connsiteY2" fmla="*/ 0 h 985040"/>
              <a:gd name="connsiteX3" fmla="*/ 3471105 w 3471105"/>
              <a:gd name="connsiteY3" fmla="*/ 208563 h 985040"/>
              <a:gd name="connsiteX4" fmla="*/ 3471105 w 3471105"/>
              <a:gd name="connsiteY4" fmla="*/ 776477 h 985040"/>
              <a:gd name="connsiteX5" fmla="*/ 3281592 w 3471105"/>
              <a:gd name="connsiteY5" fmla="*/ 965990 h 985040"/>
              <a:gd name="connsiteX6" fmla="*/ 208563 w 3471105"/>
              <a:gd name="connsiteY6" fmla="*/ 985040 h 985040"/>
              <a:gd name="connsiteX7" fmla="*/ 0 w 3471105"/>
              <a:gd name="connsiteY7" fmla="*/ 776477 h 985040"/>
              <a:gd name="connsiteX8" fmla="*/ 0 w 3471105"/>
              <a:gd name="connsiteY8" fmla="*/ 208563 h 985040"/>
              <a:gd name="connsiteX0" fmla="*/ 0 w 3471105"/>
              <a:gd name="connsiteY0" fmla="*/ 208563 h 1061240"/>
              <a:gd name="connsiteX1" fmla="*/ 208563 w 3471105"/>
              <a:gd name="connsiteY1" fmla="*/ 0 h 1061240"/>
              <a:gd name="connsiteX2" fmla="*/ 3262542 w 3471105"/>
              <a:gd name="connsiteY2" fmla="*/ 0 h 1061240"/>
              <a:gd name="connsiteX3" fmla="*/ 3471105 w 3471105"/>
              <a:gd name="connsiteY3" fmla="*/ 208563 h 1061240"/>
              <a:gd name="connsiteX4" fmla="*/ 3471105 w 3471105"/>
              <a:gd name="connsiteY4" fmla="*/ 776477 h 1061240"/>
              <a:gd name="connsiteX5" fmla="*/ 3300642 w 3471105"/>
              <a:gd name="connsiteY5" fmla="*/ 1061240 h 1061240"/>
              <a:gd name="connsiteX6" fmla="*/ 208563 w 3471105"/>
              <a:gd name="connsiteY6" fmla="*/ 985040 h 1061240"/>
              <a:gd name="connsiteX7" fmla="*/ 0 w 3471105"/>
              <a:gd name="connsiteY7" fmla="*/ 776477 h 1061240"/>
              <a:gd name="connsiteX8" fmla="*/ 0 w 3471105"/>
              <a:gd name="connsiteY8" fmla="*/ 208563 h 1061240"/>
              <a:gd name="connsiteX0" fmla="*/ 0 w 3471105"/>
              <a:gd name="connsiteY0" fmla="*/ 208563 h 1070765"/>
              <a:gd name="connsiteX1" fmla="*/ 208563 w 3471105"/>
              <a:gd name="connsiteY1" fmla="*/ 0 h 1070765"/>
              <a:gd name="connsiteX2" fmla="*/ 3262542 w 3471105"/>
              <a:gd name="connsiteY2" fmla="*/ 0 h 1070765"/>
              <a:gd name="connsiteX3" fmla="*/ 3471105 w 3471105"/>
              <a:gd name="connsiteY3" fmla="*/ 208563 h 1070765"/>
              <a:gd name="connsiteX4" fmla="*/ 3471105 w 3471105"/>
              <a:gd name="connsiteY4" fmla="*/ 776477 h 1070765"/>
              <a:gd name="connsiteX5" fmla="*/ 3300642 w 3471105"/>
              <a:gd name="connsiteY5" fmla="*/ 1061240 h 1070765"/>
              <a:gd name="connsiteX6" fmla="*/ 208563 w 3471105"/>
              <a:gd name="connsiteY6" fmla="*/ 1070765 h 1070765"/>
              <a:gd name="connsiteX7" fmla="*/ 0 w 3471105"/>
              <a:gd name="connsiteY7" fmla="*/ 776477 h 1070765"/>
              <a:gd name="connsiteX8" fmla="*/ 0 w 3471105"/>
              <a:gd name="connsiteY8" fmla="*/ 208563 h 1070765"/>
              <a:gd name="connsiteX0" fmla="*/ 0 w 3480630"/>
              <a:gd name="connsiteY0" fmla="*/ 208563 h 1070765"/>
              <a:gd name="connsiteX1" fmla="*/ 208563 w 3480630"/>
              <a:gd name="connsiteY1" fmla="*/ 0 h 1070765"/>
              <a:gd name="connsiteX2" fmla="*/ 3262542 w 3480630"/>
              <a:gd name="connsiteY2" fmla="*/ 0 h 1070765"/>
              <a:gd name="connsiteX3" fmla="*/ 3471105 w 3480630"/>
              <a:gd name="connsiteY3" fmla="*/ 208563 h 1070765"/>
              <a:gd name="connsiteX4" fmla="*/ 3480630 w 3480630"/>
              <a:gd name="connsiteY4" fmla="*/ 863558 h 1070765"/>
              <a:gd name="connsiteX5" fmla="*/ 3300642 w 3480630"/>
              <a:gd name="connsiteY5" fmla="*/ 1061240 h 1070765"/>
              <a:gd name="connsiteX6" fmla="*/ 208563 w 3480630"/>
              <a:gd name="connsiteY6" fmla="*/ 1070765 h 1070765"/>
              <a:gd name="connsiteX7" fmla="*/ 0 w 3480630"/>
              <a:gd name="connsiteY7" fmla="*/ 776477 h 1070765"/>
              <a:gd name="connsiteX8" fmla="*/ 0 w 3480630"/>
              <a:gd name="connsiteY8" fmla="*/ 208563 h 1070765"/>
              <a:gd name="connsiteX0" fmla="*/ 0 w 3480630"/>
              <a:gd name="connsiteY0" fmla="*/ 208563 h 1070765"/>
              <a:gd name="connsiteX1" fmla="*/ 208563 w 3480630"/>
              <a:gd name="connsiteY1" fmla="*/ 0 h 1070765"/>
              <a:gd name="connsiteX2" fmla="*/ 3262542 w 3480630"/>
              <a:gd name="connsiteY2" fmla="*/ 0 h 1070765"/>
              <a:gd name="connsiteX3" fmla="*/ 3471105 w 3480630"/>
              <a:gd name="connsiteY3" fmla="*/ 208563 h 1070765"/>
              <a:gd name="connsiteX4" fmla="*/ 3480630 w 3480630"/>
              <a:gd name="connsiteY4" fmla="*/ 863558 h 1070765"/>
              <a:gd name="connsiteX5" fmla="*/ 3300642 w 3480630"/>
              <a:gd name="connsiteY5" fmla="*/ 1061240 h 1070765"/>
              <a:gd name="connsiteX6" fmla="*/ 208563 w 3480630"/>
              <a:gd name="connsiteY6" fmla="*/ 1070765 h 1070765"/>
              <a:gd name="connsiteX7" fmla="*/ 9525 w 3480630"/>
              <a:gd name="connsiteY7" fmla="*/ 902261 h 1070765"/>
              <a:gd name="connsiteX8" fmla="*/ 0 w 3480630"/>
              <a:gd name="connsiteY8" fmla="*/ 208563 h 107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80630" h="1070765">
                <a:moveTo>
                  <a:pt x="0" y="208563"/>
                </a:moveTo>
                <a:cubicBezTo>
                  <a:pt x="0" y="93377"/>
                  <a:pt x="93377" y="0"/>
                  <a:pt x="208563" y="0"/>
                </a:cubicBezTo>
                <a:lnTo>
                  <a:pt x="3262542" y="0"/>
                </a:lnTo>
                <a:cubicBezTo>
                  <a:pt x="3377728" y="0"/>
                  <a:pt x="3471105" y="93377"/>
                  <a:pt x="3471105" y="208563"/>
                </a:cubicBezTo>
                <a:lnTo>
                  <a:pt x="3480630" y="863558"/>
                </a:lnTo>
                <a:cubicBezTo>
                  <a:pt x="3480630" y="978744"/>
                  <a:pt x="3415828" y="1061240"/>
                  <a:pt x="3300642" y="1061240"/>
                </a:cubicBezTo>
                <a:lnTo>
                  <a:pt x="208563" y="1070765"/>
                </a:lnTo>
                <a:cubicBezTo>
                  <a:pt x="93377" y="1070765"/>
                  <a:pt x="9525" y="1017447"/>
                  <a:pt x="9525" y="902261"/>
                </a:cubicBezTo>
                <a:lnTo>
                  <a:pt x="0" y="208563"/>
                </a:lnTo>
                <a:close/>
              </a:path>
            </a:pathLst>
          </a:custGeom>
          <a:noFill/>
          <a:ln w="4445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Cellule Direction</a:t>
            </a:r>
            <a:endParaRPr lang="fr-FR" dirty="0">
              <a:ea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 :</a:t>
            </a: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fr-FR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Nadia BERTIN </a:t>
            </a: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fr-FR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 adj </a:t>
            </a:r>
            <a:r>
              <a:rPr lang="fr-FR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François LECOMPTE</a:t>
            </a:r>
          </a:p>
          <a:p>
            <a:pPr lvl="0" algn="ctr"/>
            <a:r>
              <a:rPr lang="fr-FR" sz="105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Adj dir Gestion: Guy  COSTAGLIOLA</a:t>
            </a:r>
            <a:endParaRPr sz="1050" b="1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 dir RH: </a:t>
            </a:r>
            <a:r>
              <a:rPr lang="fr-FR" sz="105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Claude CASTELLA</a:t>
            </a:r>
          </a:p>
        </p:txBody>
      </p:sp>
      <p:sp>
        <p:nvSpPr>
          <p:cNvPr id="97" name="Google Shape;97;p1"/>
          <p:cNvSpPr txBox="1"/>
          <p:nvPr/>
        </p:nvSpPr>
        <p:spPr>
          <a:xfrm>
            <a:off x="1338639" y="5307933"/>
            <a:ext cx="9615111" cy="1462796"/>
          </a:xfrm>
          <a:prstGeom prst="rect">
            <a:avLst/>
          </a:prstGeom>
          <a:noFill/>
          <a:ln w="508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b="1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fr-FR" dirty="0">
                <a:sym typeface="Calibri"/>
              </a:rPr>
              <a:t>Outils collectifs - Observations - Analyses - Phénotypage</a:t>
            </a:r>
            <a:endParaRPr dirty="0"/>
          </a:p>
        </p:txBody>
      </p:sp>
      <p:sp>
        <p:nvSpPr>
          <p:cNvPr id="98" name="Google Shape;98;p1"/>
          <p:cNvSpPr txBox="1"/>
          <p:nvPr/>
        </p:nvSpPr>
        <p:spPr>
          <a:xfrm flipH="1">
            <a:off x="22656" y="168697"/>
            <a:ext cx="1720499" cy="117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Responsables des axes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Agents AES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Agents SPE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  <a:sym typeface="Calibri"/>
              </a:rPr>
              <a:t>Agents UA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  <a:sym typeface="Calibri"/>
              </a:rPr>
              <a:t>Non permanents</a:t>
            </a:r>
            <a:endParaRPr sz="1050" b="1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939275" y="3307558"/>
            <a:ext cx="18708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Raphaël MINGUET (Doc)</a:t>
            </a:r>
            <a:endParaRPr sz="900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Léa GINGUENEAU (Doc)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 err="1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Montaine</a:t>
            </a: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DELMOTTE (Doc)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Tom SOUHIL (Doc)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Isis POINAS (Post-Doc)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Alexis CAVAZZINI (CDD)</a:t>
            </a:r>
          </a:p>
          <a:p>
            <a:r>
              <a:rPr lang="fr-FR" sz="900" b="1" dirty="0" err="1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Seo</a:t>
            </a:r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ELMOKRETAR (CDD)</a:t>
            </a:r>
          </a:p>
          <a:p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Catherine THOMAS (CDD)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9542848" y="3258842"/>
            <a:ext cx="1983532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Yan ZHAO (Doc)</a:t>
            </a:r>
          </a:p>
          <a:p>
            <a:pPr lvl="0"/>
            <a:endParaRPr lang="fr-FR"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Céline GUEZE (CDD)</a:t>
            </a:r>
          </a:p>
          <a:p>
            <a:pPr lvl="0"/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Reda ERRAIS (CDD)</a:t>
            </a:r>
          </a:p>
          <a:p>
            <a:pPr lvl="0"/>
            <a:endParaRPr lang="fr-FR" sz="900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630218" y="5610125"/>
            <a:ext cx="1804622" cy="97679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rPr>
              <a:t>Insectarium</a:t>
            </a:r>
            <a:endParaRPr dirty="0"/>
          </a:p>
          <a:p>
            <a:pPr algn="ctr"/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Elodie LECERF (TR)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ctr"/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Sandrine MAUGIN (TR) </a:t>
            </a:r>
          </a:p>
          <a:p>
            <a:pPr algn="ctr"/>
            <a:r>
              <a:rPr lang="fr-FR" sz="900" b="1" dirty="0" err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Kénia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QUINZONI (TR)</a:t>
            </a:r>
            <a:endParaRPr lang="fr-FR" sz="900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Myriam</a:t>
            </a:r>
            <a:r>
              <a:rPr lang="fr-FR" sz="9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SIEGWART (IR)</a:t>
            </a:r>
          </a:p>
        </p:txBody>
      </p:sp>
      <p:sp>
        <p:nvSpPr>
          <p:cNvPr id="102" name="Google Shape;102;p1"/>
          <p:cNvSpPr/>
          <p:nvPr/>
        </p:nvSpPr>
        <p:spPr>
          <a:xfrm>
            <a:off x="4945071" y="783102"/>
            <a:ext cx="5997151" cy="1055563"/>
          </a:xfrm>
          <a:prstGeom prst="roundRect">
            <a:avLst>
              <a:gd name="adj" fmla="val 16667"/>
            </a:avLst>
          </a:prstGeom>
          <a:noFill/>
          <a:ln w="4445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Calibri"/>
                <a:cs typeface="Calibri"/>
              </a:rPr>
              <a:t>Cellule Gestion Technique Administrative et Financière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Adjt direction Gestion: </a:t>
            </a:r>
            <a:r>
              <a:rPr lang="fr-FR" sz="105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Guy COSTAGLIOLA</a:t>
            </a:r>
            <a:endParaRPr lang="fr-FR" dirty="0"/>
          </a:p>
          <a:p>
            <a:pPr lvl="0" algn="ctr"/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 : Nathalie ALLIES (TR) ; Delphine VAILHEN (TR)</a:t>
            </a:r>
          </a:p>
          <a:p>
            <a:pPr lvl="0" algn="ctr"/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Informatique : </a:t>
            </a:r>
            <a:r>
              <a:rPr lang="fr-FR" sz="105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Bruno Boissonnet (TR)</a:t>
            </a: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Sébastien MERCIER (IE)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Atelier: </a:t>
            </a:r>
            <a:r>
              <a:rPr lang="fr-FR" sz="105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Alexandre GORIT (TR)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6199754" y="3261412"/>
            <a:ext cx="204399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Louna RIZZI (Doc)</a:t>
            </a:r>
          </a:p>
          <a:p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Adèle SAHUT (Doc)</a:t>
            </a:r>
          </a:p>
          <a:p>
            <a:endParaRPr lang="fr-FR"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900" b="1" dirty="0">
                <a:solidFill>
                  <a:schemeClr val="bg1">
                    <a:lumMod val="6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Pierre jules BERROU (CDD)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900" b="1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900" dirty="0">
              <a:solidFill>
                <a:schemeClr val="bg1">
                  <a:lumMod val="6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407850" y="5610125"/>
            <a:ext cx="1151650" cy="97679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rPr>
              <a:t>Site atelier BVD</a:t>
            </a:r>
            <a:endParaRPr dirty="0"/>
          </a:p>
          <a:p>
            <a:pPr algn="ctr"/>
            <a:r>
              <a:rPr lang="fr-FR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Xavier SAID (TR)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Filipa KNAPEN (TR)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Cécile THOMAS (TR)</a:t>
            </a:r>
          </a:p>
        </p:txBody>
      </p:sp>
      <p:sp>
        <p:nvSpPr>
          <p:cNvPr id="106" name="Google Shape;106;p1"/>
          <p:cNvSpPr/>
          <p:nvPr/>
        </p:nvSpPr>
        <p:spPr>
          <a:xfrm>
            <a:off x="4505558" y="5610125"/>
            <a:ext cx="1321500" cy="97679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Laboratoire Biologie moléculaire</a:t>
            </a:r>
            <a:endParaRPr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Jérôme OLIVARES (IE)</a:t>
            </a:r>
            <a:endParaRPr sz="9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5908252" y="5610125"/>
            <a:ext cx="2820600" cy="97679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Laboratoire analyses biochimiques</a:t>
            </a:r>
            <a:endParaRPr dirty="0"/>
          </a:p>
          <a:p>
            <a:pPr marL="0" marR="0" lvl="0" indent="0" algn="ctr" rtl="0">
              <a:spcBef>
                <a:spcPts val="550"/>
              </a:spcBef>
              <a:spcAft>
                <a:spcPts val="0"/>
              </a:spcAft>
              <a:buNone/>
            </a:pPr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Doriane DUMONT (IE), </a:t>
            </a: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Claude CASTELLA (IE)</a:t>
            </a: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Guy COSTAGLIOLA (IR), Patricia LAUGIER (TR), Sylvie SERINO (IE), Isabelle VAUDORNE (TR)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7801530" y="4559305"/>
            <a:ext cx="1569578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Sylvie SERINO (IE</a:t>
            </a:r>
            <a:r>
              <a:rPr lang="fr-FR" sz="9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Valérie SERRA (AI)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Isabelle VAUDORNE (TR)</a:t>
            </a:r>
            <a:endParaRPr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1485696" y="3894595"/>
            <a:ext cx="15282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Elodie LECERF (TR)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Sandrine MAUGIN (TR)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Jérôme OLIVARES (IE)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Myriam SIEGWART (IR)</a:t>
            </a:r>
            <a:endParaRPr lang="fr-FR" sz="900" dirty="0"/>
          </a:p>
          <a:p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Xavier SAID (TR)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Cécile THOMAS (TR)</a:t>
            </a:r>
          </a:p>
        </p:txBody>
      </p:sp>
      <p:sp>
        <p:nvSpPr>
          <p:cNvPr id="110" name="Google Shape;110;p1"/>
          <p:cNvSpPr txBox="1"/>
          <p:nvPr/>
        </p:nvSpPr>
        <p:spPr>
          <a:xfrm>
            <a:off x="2229964" y="131922"/>
            <a:ext cx="8157620" cy="5231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u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Organigramme Structurel 1115 PSH - </a:t>
            </a:r>
            <a:r>
              <a:rPr lang="fr-FR" sz="2800" b="1" u="none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déc</a:t>
            </a:r>
            <a:r>
              <a:rPr lang="fr-FR" sz="2800" b="1" u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2800" b="1" dirty="0"/>
          </a:p>
        </p:txBody>
      </p:sp>
      <p:sp>
        <p:nvSpPr>
          <p:cNvPr id="105" name="Google Shape;105;p1"/>
          <p:cNvSpPr/>
          <p:nvPr/>
        </p:nvSpPr>
        <p:spPr>
          <a:xfrm>
            <a:off x="8842443" y="5435743"/>
            <a:ext cx="2010918" cy="91539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fr-FR" sz="12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Mesures écophysiologiques-capteurs</a:t>
            </a:r>
          </a:p>
          <a:p>
            <a:pPr lvl="0" algn="ctr"/>
            <a:r>
              <a:rPr lang="fr-FR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Valérie SERRA (AI)</a:t>
            </a:r>
            <a:endParaRPr lang="fr-FR" sz="900" b="1" u="sng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 u="sng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 u="sng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05;p1">
            <a:extLst>
              <a:ext uri="{FF2B5EF4-FFF2-40B4-BE49-F238E27FC236}">
                <a16:creationId xmlns:a16="http://schemas.microsoft.com/office/drawing/2014/main" id="{688E2089-2467-408A-9457-D89F9BC57867}"/>
              </a:ext>
            </a:extLst>
          </p:cNvPr>
          <p:cNvSpPr/>
          <p:nvPr/>
        </p:nvSpPr>
        <p:spPr>
          <a:xfrm>
            <a:off x="8842443" y="6074898"/>
            <a:ext cx="2010918" cy="59260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Microscopie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Claude CASTELLA (IE)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Isabelle VAUDORNE (TR)</a:t>
            </a:r>
            <a:endParaRPr lang="it-IT" sz="900" b="1"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900" b="1" u="sng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i="1" u="sng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299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7701</TotalTime>
  <Words>508</Words>
  <Application>Microsoft Office PowerPoint</Application>
  <PresentationFormat>Grand écran</PresentationFormat>
  <Paragraphs>100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Gauffre</dc:creator>
  <cp:lastModifiedBy>Sébastien Mercier</cp:lastModifiedBy>
  <cp:revision>71</cp:revision>
  <dcterms:created xsi:type="dcterms:W3CDTF">2022-09-25T11:48:18Z</dcterms:created>
  <dcterms:modified xsi:type="dcterms:W3CDTF">2025-07-10T05:22:50Z</dcterms:modified>
</cp:coreProperties>
</file>